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0"/>
  </p:notesMasterIdLst>
  <p:handoutMasterIdLst>
    <p:handoutMasterId r:id="rId41"/>
  </p:handoutMasterIdLst>
  <p:sldIdLst>
    <p:sldId id="260" r:id="rId2"/>
    <p:sldId id="308" r:id="rId3"/>
    <p:sldId id="303" r:id="rId4"/>
    <p:sldId id="304" r:id="rId5"/>
    <p:sldId id="305" r:id="rId6"/>
    <p:sldId id="271" r:id="rId7"/>
    <p:sldId id="273" r:id="rId8"/>
    <p:sldId id="311" r:id="rId9"/>
    <p:sldId id="325" r:id="rId10"/>
    <p:sldId id="318" r:id="rId11"/>
    <p:sldId id="289" r:id="rId12"/>
    <p:sldId id="290" r:id="rId13"/>
    <p:sldId id="312" r:id="rId14"/>
    <p:sldId id="274" r:id="rId15"/>
    <p:sldId id="316" r:id="rId16"/>
    <p:sldId id="293" r:id="rId17"/>
    <p:sldId id="294" r:id="rId18"/>
    <p:sldId id="321" r:id="rId19"/>
    <p:sldId id="326" r:id="rId20"/>
    <p:sldId id="322" r:id="rId21"/>
    <p:sldId id="292" r:id="rId22"/>
    <p:sldId id="291" r:id="rId23"/>
    <p:sldId id="323" r:id="rId24"/>
    <p:sldId id="324" r:id="rId25"/>
    <p:sldId id="295" r:id="rId26"/>
    <p:sldId id="296" r:id="rId27"/>
    <p:sldId id="277" r:id="rId28"/>
    <p:sldId id="278" r:id="rId29"/>
    <p:sldId id="297" r:id="rId30"/>
    <p:sldId id="320" r:id="rId31"/>
    <p:sldId id="319" r:id="rId32"/>
    <p:sldId id="298" r:id="rId33"/>
    <p:sldId id="300" r:id="rId34"/>
    <p:sldId id="301" r:id="rId35"/>
    <p:sldId id="306" r:id="rId36"/>
    <p:sldId id="285" r:id="rId37"/>
    <p:sldId id="307" r:id="rId38"/>
    <p:sldId id="2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3300"/>
    <a:srgbClr val="0033CC"/>
    <a:srgbClr val="000099"/>
    <a:srgbClr val="008000"/>
    <a:srgbClr val="006600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080228-AA52-420E-B754-8D6FB64A4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EB222-3177-4862-9A2E-804998A36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7FCD-4104-406A-A39B-5BEB4653AB0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1931-4A41-4CD5-A0F2-612F1694A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BCA2B-B822-4B54-845E-662E45620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6D65-3843-4B7D-8C11-0534AB7F3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F6ED-E1D1-40C7-A246-F65D423A4F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FF9E-B896-4718-9D36-B2B43339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2957-E719-4AE5-AACE-1C1FFE9C9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712913"/>
            <a:ext cx="914400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E99-F189-4923-9FB6-FE14319C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582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000099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BC40D909-AD82-4CBC-B6DF-05E47C06C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6F4-4487-4FB9-B67B-7FF66C36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C0ED-4311-4635-8DD7-1978EE600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9977-C818-4E33-8EC4-4B569DFF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575E-568F-43AC-B90E-124DEB9485D9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8D8-CC77-4435-8D85-801B92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9AFF-AD93-44DA-AE20-DC4A7408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DC47-F382-491A-88C7-62B110AE6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1588-8B5B-43E3-A897-0E02D52D7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81EF-1DBE-4FA9-BC10-C99E589C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7083-4168-4D1F-9A76-361D4E1744C2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93AD-90FB-4C81-A50F-7353E87B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3658-350A-4C4E-A36D-9809B16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B4AF-540B-43D3-B05D-652EF7C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F38E-8421-4E59-A5D7-E5FAA4167FA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4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600">
                <a:solidFill>
                  <a:srgbClr val="336600"/>
                </a:solidFill>
              </a:defRPr>
            </a:lvl2pPr>
            <a:lvl3pPr>
              <a:defRPr sz="3200">
                <a:solidFill>
                  <a:srgbClr val="008000"/>
                </a:solidFill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52D3-B06D-4E4A-BCDF-4BA471B9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5725" y="6369048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6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9AD1-FCE8-44E9-B00F-A946EBA4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A984-2692-4A7E-B234-C9C236B13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B48-55F8-4208-AA20-E810D95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3325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ractal art, graphics, colorfulness, magenta&#10;&#10;Description automatically generated">
            <a:extLst>
              <a:ext uri="{FF2B5EF4-FFF2-40B4-BE49-F238E27FC236}">
                <a16:creationId xmlns:a16="http://schemas.microsoft.com/office/drawing/2014/main" id="{FCF7B876-178B-4CD6-A425-7ED3310EC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67" y="10980"/>
            <a:ext cx="1885266" cy="1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356A-98A6-487E-A17C-306136C1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1B06-862F-4EC9-B875-085A1652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FAEDF-ED42-41B2-A23F-F80CA57D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D609-CE2A-4D7D-990F-C64DDD6B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498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A34-959E-4714-B8C0-1734C1EC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8B63-608C-4414-B5E6-AC9DA10F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128E-9891-4AF6-B68F-D67750C18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DD24C-617E-4A49-876F-513E9B56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06E83-13C5-427E-8FEE-28AE7137B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553F7-E0A0-4BDF-B5DA-18C180CC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810F-BB01-431F-A36B-01A80F00F9A2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75C7-0C4D-4D18-A44E-036770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F33EF-7F68-4AC8-81E9-58EC4329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F71E-065B-4ADD-8BC1-F6F7E023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5FD1F-7528-4508-8EE0-2803F54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17950" y="6356350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AED8-9BA2-412D-A467-1BF928C5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92550" y="6356349"/>
            <a:ext cx="2743200" cy="365125"/>
          </a:xfrm>
        </p:spPr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920A-62F3-4316-8695-94F123B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F02-F9F6-4E1B-B431-2F05EA9D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A35C-C569-41C9-91D4-544E94AF6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69FE-C2EB-42CA-8D24-52C3423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BA1C-0431-441A-9684-27D3820DDA76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206D-CD4C-4F6E-85F6-BB8DCEBB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52B3F-597C-441C-B442-175FDC2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82EF-99CF-4E82-8FDE-76B326F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2BB66-AC05-4675-966F-8FC8D9FC8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2AB-976A-4661-9709-D3F7A868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FA8C9-35C2-4E40-99F6-56E533EA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D90E-AE50-48B2-954D-3C61712566FC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5262-AC16-4FE3-9DD8-A764BA3A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7804-4B71-4228-B99A-1AB02041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061D9-F11B-4A9D-92ED-EDE2831C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4959-438D-4171-8334-FBA65650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AB58-E492-453C-8146-CF65E676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8437-3005-4AE1-B600-AE18E1986B0F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051A-E6B7-41A1-BAE1-E849DF797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39B6-E541-4C5C-A5E2-0B0DC639D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CFD3-EB1D-4FB7-8892-41DABF4B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3333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EBF-1284-49D9-9B5D-E6B14F951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162174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Machine Learning Basics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148C1-F22D-46AD-AD7D-2B58F4D3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4886326"/>
            <a:ext cx="9144000" cy="1655762"/>
          </a:xfrm>
        </p:spPr>
        <p:txBody>
          <a:bodyPr/>
          <a:lstStyle/>
          <a:p>
            <a:r>
              <a:rPr lang="en-US" dirty="0"/>
              <a:t>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29590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target variable provides context for training the ML model </a:t>
            </a:r>
          </a:p>
          <a:p>
            <a:pPr lvl="1"/>
            <a:r>
              <a:rPr lang="en-US" dirty="0"/>
              <a:t>Algorithm learns to identify and model a specific relationship between the features and target variable </a:t>
            </a:r>
          </a:p>
          <a:p>
            <a:r>
              <a:rPr lang="en-US" dirty="0"/>
              <a:t>The training process is termed fitting the model</a:t>
            </a:r>
          </a:p>
          <a:p>
            <a:pPr lvl="1"/>
            <a:r>
              <a:rPr lang="en-US" dirty="0"/>
              <a:t>The trained model can then make a reasonably accurate prediction of target values corresponding to new features that it has yet to encounter</a:t>
            </a:r>
          </a:p>
          <a:p>
            <a:r>
              <a:rPr lang="en-US" dirty="0"/>
              <a:t>Popularly known as predictive modeling / analytics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3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EED6FE7-E71E-49BF-BFFF-66275579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690688"/>
            <a:ext cx="8510451" cy="4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87D8-372B-4B70-9592-46499C2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5020-4EE9-48DD-B425-EEB9D7D8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838B-7602-4731-AB64-283030F0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3" y="1696847"/>
            <a:ext cx="9135291" cy="47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 training process</a:t>
            </a:r>
          </a:p>
          <a:p>
            <a:pPr lvl="1"/>
            <a:r>
              <a:rPr lang="en-US" dirty="0"/>
              <a:t>ML model iteratively predicts the target variable from the features of each observation / datapoint in the original dataset</a:t>
            </a:r>
          </a:p>
          <a:p>
            <a:r>
              <a:rPr lang="en-US" dirty="0"/>
              <a:t>gradually improves its response </a:t>
            </a:r>
          </a:p>
          <a:p>
            <a:pPr lvl="1"/>
            <a:r>
              <a:rPr lang="en-US" dirty="0"/>
              <a:t>By minimizing its error function by processing increasing amounts of labelled data points  in the dataset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4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22534-8F85-48A4-ABBB-26583704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E2F827B-63AA-4747-AF89-1DCB6AB6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8" y="0"/>
            <a:ext cx="92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AE8E-0507-306F-8984-FD441F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Areas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07E-99B9-C1CF-716C-51883ED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690688"/>
            <a:ext cx="11177081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used to predict a continuous target variable, such as price of a house or salary of an employee</a:t>
            </a:r>
          </a:p>
          <a:p>
            <a:r>
              <a:rPr lang="en-US" dirty="0"/>
              <a:t>Classification </a:t>
            </a:r>
          </a:p>
          <a:p>
            <a:pPr lvl="1"/>
            <a:r>
              <a:rPr lang="en-US" dirty="0"/>
              <a:t>used to predict a categorical target variable (or class label) which has discrete values</a:t>
            </a:r>
          </a:p>
          <a:p>
            <a:pPr lvl="1"/>
            <a:r>
              <a:rPr lang="en-US" dirty="0"/>
              <a:t>e.g. whether a customer will buy a house or not, default on a loan or not, etc. </a:t>
            </a:r>
          </a:p>
          <a:p>
            <a:pPr lvl="1"/>
            <a:r>
              <a:rPr lang="en-US" dirty="0"/>
              <a:t>Binary classification - For simple cases where the values are true or false</a:t>
            </a:r>
          </a:p>
          <a:p>
            <a:pPr lvl="1"/>
            <a:r>
              <a:rPr lang="en-US" dirty="0"/>
              <a:t>Multiclass classification - when there are more than two classes or types of values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C53-ABA8-A3AD-50D9-8EF1201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8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46AE7-1418-416E-AB9C-6A781BD2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2" y="1861456"/>
            <a:ext cx="10724778" cy="4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AAFE-05A5-4BBA-B13F-14395EAC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0945-C5F1-4328-A4E6-81F5828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text, screenshot, graphics&#10;&#10;Description automatically generated">
            <a:extLst>
              <a:ext uri="{FF2B5EF4-FFF2-40B4-BE49-F238E27FC236}">
                <a16:creationId xmlns:a16="http://schemas.microsoft.com/office/drawing/2014/main" id="{E4083FAA-9A89-4AFF-816F-80C85987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95" y="1690688"/>
            <a:ext cx="8485826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ML model works on its own </a:t>
            </a:r>
          </a:p>
          <a:p>
            <a:pPr lvl="1"/>
            <a:r>
              <a:rPr lang="en-US" dirty="0"/>
              <a:t>discover previously undetected patterns or groupings within a dataset on its own</a:t>
            </a:r>
          </a:p>
          <a:p>
            <a:pPr lvl="1"/>
            <a:r>
              <a:rPr lang="en-US" dirty="0"/>
              <a:t>Input dataset to this model consists only of feature variables without a corresponding target variables (i.e. an unlabeled dataset)</a:t>
            </a:r>
          </a:p>
          <a:p>
            <a:r>
              <a:rPr lang="en-US" dirty="0"/>
              <a:t>typically applied to build a meaningful summary / representation of the unlabeled dataset </a:t>
            </a:r>
          </a:p>
          <a:p>
            <a:pPr lvl="1"/>
            <a:r>
              <a:rPr lang="en-US" dirty="0"/>
              <a:t>so humans can derive useful insights from it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19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6434346" y="-1207136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10052530" y="278136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4190585" y="21780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9021800" y="123487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NO target variable (the label)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75" y="1647651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6" y="411908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3534949" y="2072268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1391058" y="2312313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E855B-E748-D1FC-1A97-C8D0106A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64" y="2272284"/>
            <a:ext cx="1228073" cy="127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73A4-001D-6A17-82A1-5F59910B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1" y="5197369"/>
            <a:ext cx="1228073" cy="1278312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E6C08283-04ED-53F0-494D-FD66BC1E6AB9}"/>
              </a:ext>
            </a:extLst>
          </p:cNvPr>
          <p:cNvSpPr/>
          <p:nvPr/>
        </p:nvSpPr>
        <p:spPr>
          <a:xfrm rot="5400000">
            <a:off x="6488370" y="1600520"/>
            <a:ext cx="553217" cy="4924219"/>
          </a:xfrm>
          <a:prstGeom prst="rightBrace">
            <a:avLst>
              <a:gd name="adj1" fmla="val 8333"/>
              <a:gd name="adj2" fmla="val 491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3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ED011-DD4A-0B19-DE05-0C5FFECE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7BD7D-D0D9-C198-4021-DCB34C53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1134"/>
            <a:ext cx="711007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grouping observations in the dataset based on their similarities / differences</a:t>
            </a:r>
          </a:p>
          <a:p>
            <a:pPr lvl="1"/>
            <a:r>
              <a:rPr lang="en-US" dirty="0"/>
              <a:t>When two instances appear in same / different groups, we can infer they have similar / dissimilar properties</a:t>
            </a:r>
          </a:p>
          <a:p>
            <a:r>
              <a:rPr lang="en-US" dirty="0"/>
              <a:t>There many different types of clustering</a:t>
            </a:r>
          </a:p>
          <a:p>
            <a:pPr lvl="1"/>
            <a:r>
              <a:rPr lang="en-US" dirty="0"/>
              <a:t>Exclusive, Overlapping, Hierarchical and Probabilistic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text, screenshot, fruit, diagram&#10;&#10;Description automatically generated">
            <a:extLst>
              <a:ext uri="{FF2B5EF4-FFF2-40B4-BE49-F238E27FC236}">
                <a16:creationId xmlns:a16="http://schemas.microsoft.com/office/drawing/2014/main" id="{AC383358-682F-446D-9CCA-6BB29D1C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9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71E0-684F-4C97-AF0B-228331A2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D3629-CCAA-4F11-9222-515E1DDB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032B7307-1A72-41A0-82DA-E91A072E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1807482"/>
            <a:ext cx="11793583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a rule-based approach to discovering interesting relationships between features in a given dataset</a:t>
            </a:r>
          </a:p>
          <a:p>
            <a:pPr lvl="1"/>
            <a:r>
              <a:rPr lang="en-US" dirty="0"/>
              <a:t>works by using a measure of interest to identify strong rules found within a dataset</a:t>
            </a:r>
          </a:p>
          <a:p>
            <a:r>
              <a:rPr lang="en-US" dirty="0"/>
              <a:t>typically used for market basket analysis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1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F216-A7A8-B12F-0688-651BE53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929-9908-0DF4-1437-3B58971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used when the number of features, or dimensions, in a given dataset is too high</a:t>
            </a:r>
          </a:p>
          <a:p>
            <a:pPr lvl="1"/>
            <a:r>
              <a:rPr lang="en-US" dirty="0"/>
              <a:t>seek to transform data from high-dimensional spaces (many features) to low-dimensional spaces (low number of features) </a:t>
            </a:r>
          </a:p>
          <a:p>
            <a:pPr lvl="1"/>
            <a:r>
              <a:rPr lang="en-US" dirty="0"/>
              <a:t>while at the same time maintaining the integrity or meaningful properties in the original data</a:t>
            </a:r>
          </a:p>
          <a:p>
            <a:r>
              <a:rPr lang="en-US" dirty="0"/>
              <a:t>These techniques are typically deployed during exploratory data analysis (EDA) or data preprocessing to prepare the data for modeling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52D8E-D3B9-7109-0AD7-8195754E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screenshot, diagram, pattern&#10;&#10;Description automatically generated">
            <a:extLst>
              <a:ext uri="{FF2B5EF4-FFF2-40B4-BE49-F238E27FC236}">
                <a16:creationId xmlns:a16="http://schemas.microsoft.com/office/drawing/2014/main" id="{58375AF3-AAAB-4DF7-8131-8227647F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37" y="1463039"/>
            <a:ext cx="5273122" cy="5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5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ABC-89D9-448E-90BD-6B42F1F9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9E631-8F0E-4EDF-A697-E7252BF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CC7BBD71-3C23-4B25-9CA8-91301D70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05" y="1505647"/>
            <a:ext cx="9716589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8D8FD-431D-4961-8D09-F40920E9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CFC5D87-F8EC-4D45-8F2B-B8B2ED80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1" y="0"/>
            <a:ext cx="11286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87379-2C99-464B-BCB8-0D4B7D88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picture containing text, screenshot, font, circle&#10;&#10;Description automatically generated">
            <a:extLst>
              <a:ext uri="{FF2B5EF4-FFF2-40B4-BE49-F238E27FC236}">
                <a16:creationId xmlns:a16="http://schemas.microsoft.com/office/drawing/2014/main" id="{C353B154-13AC-41B6-8D54-6792A1E6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62"/>
            <a:ext cx="12192000" cy="6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A29E-00B9-413E-A71A-74485A1F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9AC5A-9659-4952-8949-70DB9E0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DDDA6DBE-1CA2-4FF2-BC19-EAC0FDBB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795326"/>
            <a:ext cx="5860279" cy="48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3236-06A8-6E02-47AF-4211DD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BD3E-B7B1-E736-D24B-FF3F4B13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study and design of software algorithms that are capable of learning on their own </a:t>
            </a:r>
          </a:p>
          <a:p>
            <a:pPr lvl="1"/>
            <a:r>
              <a:rPr lang="en-US" dirty="0"/>
              <a:t>without explicit human / developer programming or intervention. </a:t>
            </a:r>
          </a:p>
          <a:p>
            <a:r>
              <a:rPr lang="en-US" dirty="0"/>
              <a:t>These algorithms can learn to optimize performance in a specific task </a:t>
            </a:r>
          </a:p>
          <a:p>
            <a:pPr lvl="1"/>
            <a:r>
              <a:rPr lang="en-US" dirty="0"/>
              <a:t>for e.g. making accurate predictions about future outcomes</a:t>
            </a:r>
          </a:p>
          <a:p>
            <a:pPr lvl="1"/>
            <a:r>
              <a:rPr lang="en-US" dirty="0"/>
              <a:t>based on sample data (training data) from the past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0FBA9-3126-364A-E0DD-90378C7E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1045C-FE39-655E-3215-B60DB38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3ED3A-A838-E061-D369-26045E82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4" y="136526"/>
            <a:ext cx="8660216" cy="64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2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05B58-BD2F-0755-364C-ACFC222B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A0CCF-3EE1-EBA6-E629-7159C68C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531"/>
            <a:ext cx="12192000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6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MY" dirty="0"/>
              <a:t>Simple Linear Regression</a:t>
            </a:r>
          </a:p>
          <a:p>
            <a:pPr lvl="1"/>
            <a:r>
              <a:rPr lang="en-MY" dirty="0"/>
              <a:t>Multiple Linear Regression</a:t>
            </a:r>
          </a:p>
          <a:p>
            <a:pPr lvl="1"/>
            <a:r>
              <a:rPr lang="en-MY" dirty="0"/>
              <a:t>Polynomial Regression</a:t>
            </a:r>
          </a:p>
          <a:p>
            <a:r>
              <a:rPr lang="en-MY" dirty="0"/>
              <a:t>Support Vector Regression (SVR)</a:t>
            </a:r>
          </a:p>
          <a:p>
            <a:r>
              <a:rPr lang="en-MY" dirty="0"/>
              <a:t>Decision Tree Regression</a:t>
            </a:r>
          </a:p>
          <a:p>
            <a:r>
              <a:rPr lang="en-MY" dirty="0"/>
              <a:t>Random Forest Regression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83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017C-A417-4D9D-8D41-CDB81667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1A72-E366-422B-8C9F-CDF0AFAF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MY" dirty="0"/>
              <a:t>K-Nearest </a:t>
            </a:r>
            <a:r>
              <a:rPr lang="en-MY" dirty="0" err="1"/>
              <a:t>Neighbors</a:t>
            </a:r>
            <a:endParaRPr lang="en-MY" dirty="0"/>
          </a:p>
          <a:p>
            <a:r>
              <a:rPr lang="en-MY" dirty="0"/>
              <a:t>Support Vector Machine (SVM)</a:t>
            </a:r>
          </a:p>
          <a:p>
            <a:r>
              <a:rPr lang="en-MY" dirty="0"/>
              <a:t>Kernel SVM</a:t>
            </a:r>
          </a:p>
          <a:p>
            <a:r>
              <a:rPr lang="en-MY" dirty="0"/>
              <a:t>Naïve Bayes</a:t>
            </a:r>
          </a:p>
          <a:p>
            <a:r>
              <a:rPr lang="en-MY" dirty="0"/>
              <a:t>Decision Tree Classification</a:t>
            </a:r>
          </a:p>
          <a:p>
            <a:r>
              <a:rPr lang="en-MY" dirty="0"/>
              <a:t>Random Forest Classification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589DF-19F1-4ACF-B614-12A130CD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27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EF80-BB0A-4403-B82A-6A3E83A0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F442-FA7F-4E2C-9AE3-6027BFB6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Linear Discriminant Analysis (LDA)</a:t>
            </a:r>
          </a:p>
          <a:p>
            <a:r>
              <a:rPr lang="en-US" dirty="0"/>
              <a:t>Kernel PCA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9664-9D5B-4691-8269-B8555953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1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Forward Pass</a:t>
            </a:r>
          </a:p>
          <a:p>
            <a:pPr lvl="1"/>
            <a:r>
              <a:rPr lang="en-US" dirty="0"/>
              <a:t>ML model takes input data (feature variables) and computes predictions from them based on its learning function </a:t>
            </a:r>
          </a:p>
          <a:p>
            <a:r>
              <a:rPr lang="en-US" dirty="0"/>
              <a:t>Loss Function / Error / Cost function</a:t>
            </a:r>
          </a:p>
          <a:p>
            <a:pPr lvl="1"/>
            <a:r>
              <a:rPr lang="en-US" dirty="0"/>
              <a:t>used to evaluate the accuracy of the predictions made by the model</a:t>
            </a:r>
          </a:p>
          <a:p>
            <a:pPr lvl="1"/>
            <a:r>
              <a:rPr lang="en-US" dirty="0"/>
              <a:t>compares the predicted output of the model to the actual output (target variable / labels) and calculates the difference between them (error / loss)</a:t>
            </a:r>
          </a:p>
          <a:p>
            <a:pPr lvl="1"/>
            <a:r>
              <a:rPr lang="en-US" dirty="0"/>
              <a:t>The goal of the model is to minimize the error or loss function by adjusting its internal parameters / weights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109402FC-90AF-454B-B10E-FF75E9A5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41" y="2159539"/>
            <a:ext cx="5944850" cy="437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046DB-C881-9C2D-DAE3-495C8F3D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7" y="136525"/>
            <a:ext cx="3817951" cy="1508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1B630-8550-AD53-9094-1A56A626C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391" y="3229583"/>
            <a:ext cx="1752752" cy="16155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DF1180-3EF4-2143-085C-C05B7A3DEB4F}"/>
              </a:ext>
            </a:extLst>
          </p:cNvPr>
          <p:cNvCxnSpPr>
            <a:cxnSpLocks/>
          </p:cNvCxnSpPr>
          <p:nvPr/>
        </p:nvCxnSpPr>
        <p:spPr>
          <a:xfrm>
            <a:off x="4679004" y="997101"/>
            <a:ext cx="1206379" cy="979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326D625-18B0-EA1E-9088-6F56F92E7C95}"/>
              </a:ext>
            </a:extLst>
          </p:cNvPr>
          <p:cNvSpPr/>
          <p:nvPr/>
        </p:nvSpPr>
        <p:spPr>
          <a:xfrm>
            <a:off x="4338536" y="136219"/>
            <a:ext cx="194553" cy="172176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A928B62-90E6-3EDC-CD7A-CD428116F7D7}"/>
              </a:ext>
            </a:extLst>
          </p:cNvPr>
          <p:cNvSpPr/>
          <p:nvPr/>
        </p:nvSpPr>
        <p:spPr>
          <a:xfrm>
            <a:off x="9493939" y="3073940"/>
            <a:ext cx="452452" cy="19649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0BA7EF-320B-9645-8A0D-39C153163DAD}"/>
              </a:ext>
            </a:extLst>
          </p:cNvPr>
          <p:cNvCxnSpPr>
            <a:cxnSpLocks/>
          </p:cNvCxnSpPr>
          <p:nvPr/>
        </p:nvCxnSpPr>
        <p:spPr>
          <a:xfrm flipH="1">
            <a:off x="8317149" y="4124528"/>
            <a:ext cx="982494" cy="3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D47679-B8F7-99B7-4929-512A7F34B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75" y="4542816"/>
            <a:ext cx="54868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6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B24F-D6D7-A241-0038-46FD542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3F36-58BA-1D2C-5E2B-04AE3144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Optimization </a:t>
            </a:r>
          </a:p>
          <a:p>
            <a:pPr lvl="1"/>
            <a:r>
              <a:rPr lang="en-US" dirty="0"/>
              <a:t>iterative process of adjusting the internal parameters of the model to minimize the error or loss function to a satisfactory level</a:t>
            </a:r>
          </a:p>
          <a:p>
            <a:pPr lvl="1"/>
            <a:r>
              <a:rPr lang="en-US" dirty="0"/>
              <a:t>Typically achieved via an optimization algorithm, popular example is gradient descent</a:t>
            </a:r>
            <a:endParaRPr lang="en-MY" dirty="0"/>
          </a:p>
          <a:p>
            <a:r>
              <a:rPr lang="en-US" dirty="0"/>
              <a:t>Error can </a:t>
            </a:r>
            <a:r>
              <a:rPr lang="en-US" b="1" dirty="0"/>
              <a:t>NEVER</a:t>
            </a:r>
            <a:r>
              <a:rPr lang="en-US" dirty="0"/>
              <a:t> be eliminated, only minimized</a:t>
            </a:r>
          </a:p>
          <a:p>
            <a:pPr lvl="1"/>
            <a:r>
              <a:rPr lang="en-US" dirty="0"/>
              <a:t>termed irreducible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84B1-FEE3-C298-CEE7-FDF149C1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3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E87-7854-48F4-84B9-A41B966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1EC7-9134-493D-8B7F-D846A77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4B17F47-666C-4D3A-8E82-BEA4A1DF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38" y="1607564"/>
            <a:ext cx="8888889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4A76-EAFF-71B0-5054-03C912FF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3D74B-7C3D-6CC6-99C0-9FF16EE7B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main focus areas</a:t>
            </a:r>
          </a:p>
          <a:p>
            <a:r>
              <a:rPr lang="en-US" dirty="0"/>
              <a:t>analyzing existing relationships between different properties of a dataset</a:t>
            </a:r>
          </a:p>
          <a:p>
            <a:pPr lvl="1"/>
            <a:r>
              <a:rPr lang="en-US" dirty="0"/>
              <a:t>uses the nature of this relationship to make predictions on new data of a similar type</a:t>
            </a:r>
          </a:p>
          <a:p>
            <a:r>
              <a:rPr lang="en-US" dirty="0"/>
              <a:t>detecting hidden patterns or grouping in datasets that are yet unknown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495E8-3703-06D3-06F4-20C077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DECE-7EEC-7D9A-8138-56017107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5760-F955-1657-7E86-6A0EE9D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is a subfield of artificial intelligence </a:t>
            </a:r>
          </a:p>
          <a:p>
            <a:pPr lvl="1"/>
            <a:r>
              <a:rPr lang="en-US" dirty="0"/>
              <a:t>involves development of algorithms based on statistical models that enable computers to improve their performance in specific tasks based on past data related to those tasks. </a:t>
            </a:r>
          </a:p>
          <a:p>
            <a:r>
              <a:rPr lang="en-US" dirty="0"/>
              <a:t>closely related to data mining and Data Science.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FAF3-BAC5-18F8-F01E-B5BE1C3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D0219-B6EC-4D26-A6E4-90675A4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9D4E-D290-4AB7-91B4-31994941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79" y="0"/>
            <a:ext cx="895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6B390-4A25-40DD-96A1-68DEDE6E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text, screenshot, circle, compact disk&#10;&#10;Description automatically generated">
            <a:extLst>
              <a:ext uri="{FF2B5EF4-FFF2-40B4-BE49-F238E27FC236}">
                <a16:creationId xmlns:a16="http://schemas.microsoft.com/office/drawing/2014/main" id="{3F6B2828-327E-4E19-AA83-7ACFF03C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DCBD-BD90-EBA5-C361-120F6F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2897-7721-A65A-B971-ED9000D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1575881"/>
            <a:ext cx="11206263" cy="5158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model is trained on a labelled data set </a:t>
            </a:r>
          </a:p>
          <a:p>
            <a:pPr lvl="1"/>
            <a:r>
              <a:rPr lang="en-US" dirty="0"/>
              <a:t>This contains input / independent / feature variables and one output / dependent / target variable (the label)</a:t>
            </a:r>
          </a:p>
          <a:p>
            <a:pPr lvl="1"/>
            <a:r>
              <a:rPr lang="en-US" dirty="0"/>
              <a:t>The feature variables are the attributes or properties of the data set that influence the dependent / target variables </a:t>
            </a:r>
          </a:p>
          <a:p>
            <a:r>
              <a:rPr lang="en-US" dirty="0"/>
              <a:t>ML model learns the best target function (f) </a:t>
            </a:r>
          </a:p>
          <a:p>
            <a:pPr lvl="1"/>
            <a:r>
              <a:rPr lang="en-US" dirty="0"/>
              <a:t>that maps feature variables (X) to an target variable (Y)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A4B8-E2EF-B513-CC22-75BD21C8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1DEA-B859-892B-2784-2A925043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ACFD3-EB1D-4FB7-8892-41DABF4B6051}" type="slidenum">
              <a:rPr lang="en-US" smtClean="0"/>
              <a:t>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964B6E-2E8B-FF8D-7B45-6BD93675D09C}"/>
              </a:ext>
            </a:extLst>
          </p:cNvPr>
          <p:cNvSpPr/>
          <p:nvPr/>
        </p:nvSpPr>
        <p:spPr>
          <a:xfrm rot="16200000">
            <a:off x="5276753" y="-1022310"/>
            <a:ext cx="661267" cy="49242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C4D119-7521-7D89-7A80-8166ED83F8E1}"/>
              </a:ext>
            </a:extLst>
          </p:cNvPr>
          <p:cNvSpPr/>
          <p:nvPr/>
        </p:nvSpPr>
        <p:spPr>
          <a:xfrm rot="16200000">
            <a:off x="8894937" y="462962"/>
            <a:ext cx="501178" cy="194248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84ADB-7F2F-8A7B-7A4E-977423C2AE8D}"/>
              </a:ext>
            </a:extLst>
          </p:cNvPr>
          <p:cNvSpPr txBox="1"/>
          <p:nvPr/>
        </p:nvSpPr>
        <p:spPr>
          <a:xfrm>
            <a:off x="3032992" y="402629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</a:rPr>
              <a:t>Input / independent / feature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FE61-CBF6-3411-30F8-32B281D384BA}"/>
              </a:ext>
            </a:extLst>
          </p:cNvPr>
          <p:cNvSpPr txBox="1"/>
          <p:nvPr/>
        </p:nvSpPr>
        <p:spPr>
          <a:xfrm>
            <a:off x="7864207" y="308313"/>
            <a:ext cx="378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Output / dependent / target </a:t>
            </a:r>
            <a:r>
              <a:rPr lang="en-MY" sz="2400" b="1">
                <a:solidFill>
                  <a:srgbClr val="FF0000"/>
                </a:solidFill>
              </a:rPr>
              <a:t>variable (label</a:t>
            </a:r>
            <a:r>
              <a:rPr lang="en-MY" sz="24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8D840-C82C-A734-4AA9-3F24E8B7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1" y="1858259"/>
            <a:ext cx="7318397" cy="18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F2196-FF10-74B5-F8C8-768B72D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5" y="4035547"/>
            <a:ext cx="3112852" cy="2419824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E5A248BD-2327-8EED-072A-C78D71F6CC22}"/>
              </a:ext>
            </a:extLst>
          </p:cNvPr>
          <p:cNvSpPr/>
          <p:nvPr/>
        </p:nvSpPr>
        <p:spPr>
          <a:xfrm>
            <a:off x="2377356" y="2257094"/>
            <a:ext cx="492304" cy="1478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F86DC-59B8-6ECA-42F0-4B23BC40E49A}"/>
              </a:ext>
            </a:extLst>
          </p:cNvPr>
          <p:cNvSpPr txBox="1"/>
          <p:nvPr/>
        </p:nvSpPr>
        <p:spPr>
          <a:xfrm>
            <a:off x="233465" y="2497139"/>
            <a:ext cx="21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7030A0"/>
                </a:solidFill>
              </a:rPr>
              <a:t>Observations /</a:t>
            </a:r>
          </a:p>
          <a:p>
            <a:r>
              <a:rPr lang="en-MY" sz="2400" b="1" dirty="0">
                <a:solidFill>
                  <a:srgbClr val="7030A0"/>
                </a:solidFill>
              </a:rPr>
              <a:t>Samples /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A776F-6D28-8DFA-C167-F5D756F5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71" y="4200972"/>
            <a:ext cx="3992802" cy="2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lid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961</Words>
  <Application>Microsoft Office PowerPoint</Application>
  <PresentationFormat>Widescreen</PresentationFormat>
  <Paragraphs>152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Garamond</vt:lpstr>
      <vt:lpstr>Georgia</vt:lpstr>
      <vt:lpstr>Gill Sans MT</vt:lpstr>
      <vt:lpstr>Palatino Linotype</vt:lpstr>
      <vt:lpstr>Segoe UI</vt:lpstr>
      <vt:lpstr>Wingdings</vt:lpstr>
      <vt:lpstr>Video slides theme</vt:lpstr>
      <vt:lpstr>Machine Learning Basics</vt:lpstr>
      <vt:lpstr>PowerPoint Presentation</vt:lpstr>
      <vt:lpstr>Machine Learning Intro</vt:lpstr>
      <vt:lpstr>Machine Learning Intro</vt:lpstr>
      <vt:lpstr>Machine Learning Intro</vt:lpstr>
      <vt:lpstr>PowerPoint Presentation</vt:lpstr>
      <vt:lpstr>PowerPoint Presentation</vt:lpstr>
      <vt:lpstr>Supervised Learning</vt:lpstr>
      <vt:lpstr>PowerPoint Presentation</vt:lpstr>
      <vt:lpstr>Supervised Learning</vt:lpstr>
      <vt:lpstr>Supervised learning</vt:lpstr>
      <vt:lpstr>Supervised learning</vt:lpstr>
      <vt:lpstr>Supervised learning</vt:lpstr>
      <vt:lpstr>PowerPoint Presentation</vt:lpstr>
      <vt:lpstr>Areas of supervised learning</vt:lpstr>
      <vt:lpstr>Classification vs regression</vt:lpstr>
      <vt:lpstr>Classification vs regression</vt:lpstr>
      <vt:lpstr>Unsupervised Learning</vt:lpstr>
      <vt:lpstr>PowerPoint Presentation</vt:lpstr>
      <vt:lpstr>Clustering</vt:lpstr>
      <vt:lpstr>Clustering</vt:lpstr>
      <vt:lpstr>Clustering</vt:lpstr>
      <vt:lpstr>Association rules</vt:lpstr>
      <vt:lpstr>Dimensionality Reduction</vt:lpstr>
      <vt:lpstr>Supervised vs unsupervised</vt:lpstr>
      <vt:lpstr>Supervised vs unsupervised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Supervised learning: Regression</vt:lpstr>
      <vt:lpstr>Supervised learning: Classification</vt:lpstr>
      <vt:lpstr>Unsupervised Learning</vt:lpstr>
      <vt:lpstr>Machine learning operation</vt:lpstr>
      <vt:lpstr>PowerPoint Presentation</vt:lpstr>
      <vt:lpstr>Machine learning operation</vt:lpstr>
      <vt:lpstr>How machine learning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tan</dc:creator>
  <cp:lastModifiedBy>Victor Tan</cp:lastModifiedBy>
  <cp:revision>233</cp:revision>
  <dcterms:created xsi:type="dcterms:W3CDTF">2019-11-01T05:22:45Z</dcterms:created>
  <dcterms:modified xsi:type="dcterms:W3CDTF">2023-06-12T14:43:55Z</dcterms:modified>
</cp:coreProperties>
</file>